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7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75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3.png" ContentType="image/png"/>
  <Override PartName="/ppt/media/image59.png" ContentType="image/png"/>
  <Override PartName="/ppt/media/image131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wmf" ContentType="image/x-wmf"/>
  <Override PartName="/ppt/media/image60.png" ContentType="image/png"/>
  <Override PartName="/ppt/media/image74.png" ContentType="image/png"/>
  <Override PartName="/ppt/media/image8.png" ContentType="image/png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wmf" ContentType="image/x-wmf"/>
  <Override PartName="/ppt/media/image103.wmf" ContentType="image/x-wmf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49.png" ContentType="image/png"/>
  <Override PartName="/ppt/media/image12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jpeg" ContentType="image/jpeg"/>
  <Override PartName="/ppt/media/image108.png" ContentType="image/png"/>
  <Override PartName="/ppt/media/image67.jpeg" ContentType="image/jpeg"/>
  <Override PartName="/ppt/media/image118.png" ContentType="image/png"/>
  <Override PartName="/ppt/media/image68.jpeg" ContentType="image/jpeg"/>
  <Override PartName="/ppt/media/image128.png" ContentType="image/png"/>
  <Override PartName="/ppt/media/image69.jpeg" ContentType="image/jpeg"/>
  <Override PartName="/ppt/media/image138.png" ContentType="image/png"/>
  <Override PartName="/ppt/media/image72.jpeg" ContentType="image/jpeg"/>
  <Override PartName="/ppt/media/image73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50.png" ContentType="image/png"/>
  <Override PartName="/ppt/media/image79.png" ContentType="image/png"/>
  <Override PartName="/ppt/media/image151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170.png" ContentType="image/png"/>
  <Override PartName="/ppt/media/image99.png" ContentType="image/png"/>
  <Override PartName="/ppt/media/image171.png" ContentType="image/png"/>
  <Override PartName="/ppt/media/image102.png" ContentType="image/png"/>
  <Override PartName="/ppt/media/image104.wmf" ContentType="image/x-wmf"/>
  <Override PartName="/ppt/media/image105.png" ContentType="image/png"/>
  <Override PartName="/ppt/media/image106.png" ContentType="image/png"/>
  <Override PartName="/ppt/media/image107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9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5F691BF-71B8-4FD4-9D40-BC123F5DB53A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sensitivity of the MEG and EEG sensor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to sources of different orientations, we computed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SVD of the N 9 3-dimensional dipolar gain matrix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Ak = [a3(k-1)?1, a3(k-1)?2, a3(k-1)?3] at each location indexed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by k = 1, …, M (Huang et al. 2007):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uk,j and vk,j are the left and right singular vectors,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respectively, and lk,1, lk,2, and lk,3 are the singular values.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 N-dimensional vector gk,j = kk,j uk,j describes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signal pattern in the MEG or opm sensor array generated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by a current dipole of unit amplitude in the orientation vk,j.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denote the largest and smallest singular values, corresponding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dipole orientation to which the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 is the most and the least sensitive, as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kk,1 = kk,max and kk,3 = kk,min, respectively. In the spherically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symmetric volume conductor model kk,min = 0 for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for all source locations, because the radial source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 does not generate any MEG signals.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computed topography power of the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defined the topography power of ith source as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l2-norm of the source topography squared, ∥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∥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2.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Previously, the performance of various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has been assessed by computing the total information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conveyed by the array (Kemppainen and Ilmoniemi, 1989; Nenonen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et al., 2004; Schneiderman, 2014).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 quantifies all of the aspects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forward-model-based metrics, e.g., sensor distances to the sources,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configuration, sensor type, SNR and dependencies of the sensor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lead fields, with a single number. We also used this metric to evaluate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performance of the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5A70E2D-EB99-499D-8F63-A0D7CB6F8B1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7C9115B-4FA7-43AE-A1F8-F82C483429D0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I would like to mention that this is for superficial sources (future deep sources)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2A38E6B-6FDC-4629-9F85-212361576944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0BEE0EE-6095-4055-8D1D-00D7D64ACE3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information capacities of the OPM arrays were clearly higher than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of the SQUID array.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Both of the OPM arrays (nOPM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tOPM) provide more information than SQUID.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total information capacity per sensor is highest in nOPM. According to our results, the information capacities of the OPM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are clearly higher than that of the state-of-the-art SQUID array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61EC9DB-7F03-404D-8B9E-89E8E23C6E39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2DD88AE-B8DA-4746-9E62-E9B9E48FAAF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5D39E62-C672-49EE-9BF7-5ABC3441C7E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9EED240-9849-4D71-9AAB-5FBD3C58D72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primary current distribution is typically discretized into a set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current dipoles (Hämäläinen et al., 1993). The output of a sensor is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obtained by integrating the magnetic field due to primary-current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dipoles through the sensitive volume of the sensor; the sensitive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volume is discretized into a set of integration points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With these models, the magnetic-field amplitudes at the Nc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are related to the Ns amplitudes of the current dipoles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by a linear mapping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is the lead-field matrix. The ith column of the leadfield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matrix represents the magnetic field pattern of the ith unit source,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i.e., the topography of source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); the jth row represents the sensitivity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pattern of the jth sensor to the sources, i.e., the lead field of sensor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AE007AA-06CA-45CE-82EF-8D7F349464E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built forward models based 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magnetic resonance images of the head; we employed a three-compartment boundary element model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distributed current dipoles evenly across the cortical mantle.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 the performance of OPM 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sensors that measure the normal and tangential components of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neuromagnetic field. We compare the performance of such arrays to a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state-of-the-art SQUID-based 102-channel MEG array. In our simulations,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use realistic geometries derived from magnetic resonance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images and calculate magnetic fields using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boundary element method. We use well-established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metrics derived from forward models ,The metrics quantify signal power, information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capacity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. Sensitivity to Source Orientation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we constructed the anatomical models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the magnetic resonance images (MRIs), modeled the sensors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arrays, and then computed the lead-field matrices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Subsequently, we built the lead-field matrices for the computation of performance metrics.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Anatomical models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T1-weighted MRIs were obtained from healthy adult</a:t>
            </a:r>
            <a:endParaRPr b="0" lang="fr-FR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using a 3-T scanner,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FreeSurfer software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used to segment the cortical mantles from individual MRIs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primary current distributions were assumed to lie on the cortical surfaces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,For each subject, we used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watershed algorithm (Ségonne et al., 2004) implemented in FreeSurfer and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Brainstorm to segment the brain, skull and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compartments. We triangulated and decimated these surfaces to obtain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threemeshes (2 562 vertices permesh) for the BEM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4188FF1-9877-4B1B-9FB3-A18DDC84F942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SQUIDs require a cryogenic environment, and liquid helium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(boiling point 4.2 K) is typically used for reaching sufficiently low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temperatures. The necessity of cryogenics imposes several problems: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cryogenics make MEG systems bulky. Second, the necessary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thermal isolation between the sensors and the subject sets a lower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limit, typically about 2 cm, on the distance from the sensors to the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of the subject.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Last, a SQUID-based sensor array is not adjustable to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individual head size and shape, which further increases the average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distance between sensors and scalp.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sensor arrays of the Elekta Neuromag® MEG system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(102 magnetometers;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were positioned around the subjects' head as in a real MEG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measurement. For each subject, the position was determined so that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array covered the cortex uniformly and symmetrically along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left–right axis. Thereafter, the sensor positions were verified to be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 least 2 cm (approximate thickness of the MEG dewar) from the scalp.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Each of these arrays measures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amplitude  of the magnetic field component normal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surface of the MEG helmet.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B3607AB-9D38-4082-A906-19802DF3E77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OPM locations were derived from the SQUID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by projecting the sensor locations to the scalp. The distance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closest face of the OPM sensor cube to scalp was set to 1 mm. For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these positions, we defined three different OPM arrays: one with 102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 measuring the normal component of the magnetic field with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 to the local surface of the scalp (nOPM), other with 204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measuring the two orthogonal tangential components (tOPM) 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future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combination of the aforementioned arrays, with 306 sensors measuring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all field components (aOPM).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sensitivies of the OPMs should thus allow the measurement of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weak neuromagnetic fields while their dimensions enable multichannel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whole-head-covering measurements. OPMs could also be placed within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few millimetres from scalp, permitting EEG-cap-like MEG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2CE304A-42B0-41C4-9328-705B62D79C3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OPMs do not need cryogenics and can thus be placed within millimetres from the scalp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into an array that adapts to the individual head size and shape, thereby reducing the distance from cortical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sources to the sensors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Here, we quantified the improvement in recording MEG on-scalp OPM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simulated OPM arrays that measured either normal (nOPM; 102 sensors), tangential (tOPM; 204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sensors), or all components (aOPM; 306 sensors future) of the magnetic field.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each model, the lead-field matrix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computed using openmeeg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27798A2-C168-41BC-AB88-5C04DDE7046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slideLayout" Target="../slideLayouts/slideLayout13.xml"/><Relationship Id="rId21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jpeg"/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jpe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3.wmf"/><Relationship Id="rId2" Type="http://schemas.openxmlformats.org/officeDocument/2006/relationships/image" Target="../media/image104.wmf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920" y="1048680"/>
            <a:ext cx="987084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Functional brain imaging with optically-pumped-magnetometers</a:t>
            </a:r>
            <a:br/>
            <a:br/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Work progress – Saeed ZAHRAN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1" name="Image 11" descr=""/>
          <p:cNvPicPr/>
          <p:nvPr/>
        </p:nvPicPr>
        <p:blipFill>
          <a:blip r:embed="rId1"/>
          <a:srcRect l="0" t="69370" r="0" b="0"/>
          <a:stretch/>
        </p:blipFill>
        <p:spPr>
          <a:xfrm>
            <a:off x="259920" y="165960"/>
            <a:ext cx="3242520" cy="1123920"/>
          </a:xfrm>
          <a:prstGeom prst="rect">
            <a:avLst/>
          </a:prstGeom>
          <a:ln>
            <a:noFill/>
          </a:ln>
        </p:spPr>
      </p:pic>
      <p:pic>
        <p:nvPicPr>
          <p:cNvPr id="122" name="Image 12" descr=""/>
          <p:cNvPicPr/>
          <p:nvPr/>
        </p:nvPicPr>
        <p:blipFill>
          <a:blip r:embed="rId2"/>
          <a:stretch/>
        </p:blipFill>
        <p:spPr>
          <a:xfrm>
            <a:off x="259920" y="5299560"/>
            <a:ext cx="1179000" cy="132480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0080000" y="6322320"/>
            <a:ext cx="2000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Friday 19/02/2021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584000" y="5816880"/>
            <a:ext cx="7558560" cy="80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75400" y="1296000"/>
            <a:ext cx="1811520" cy="180504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96720" y="72000"/>
            <a:ext cx="63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Topographical plots of simulated OPM MEG data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3312000"/>
            <a:ext cx="1911240" cy="158292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204120" y="5184000"/>
            <a:ext cx="2026800" cy="161280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0" y="1010520"/>
            <a:ext cx="35269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000" y="3098520"/>
            <a:ext cx="39549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2000" y="4915440"/>
            <a:ext cx="3499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1678040" y="5760000"/>
            <a:ext cx="513000" cy="108432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800000" y="57600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664600" y="636120"/>
            <a:ext cx="958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7920000" y="576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10248480" y="612360"/>
            <a:ext cx="10544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2733840" y="1195200"/>
            <a:ext cx="2053080" cy="18277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tretch/>
        </p:blipFill>
        <p:spPr>
          <a:xfrm>
            <a:off x="2697840" y="3020400"/>
            <a:ext cx="2105280" cy="18745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tretch/>
        </p:blipFill>
        <p:spPr>
          <a:xfrm>
            <a:off x="2808000" y="5021640"/>
            <a:ext cx="2014920" cy="1835280"/>
          </a:xfrm>
          <a:prstGeom prst="rect">
            <a:avLst/>
          </a:prstGeom>
          <a:ln>
            <a:noFill/>
          </a:ln>
        </p:spPr>
      </p:pic>
      <p:sp>
        <p:nvSpPr>
          <p:cNvPr id="231" name="CustomShape 9"/>
          <p:cNvSpPr/>
          <p:nvPr/>
        </p:nvSpPr>
        <p:spPr>
          <a:xfrm>
            <a:off x="1080000" y="1368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576000" y="3312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576000" y="5112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7488000" y="1224000"/>
            <a:ext cx="2122920" cy="190224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9"/>
          <a:stretch/>
        </p:blipFill>
        <p:spPr>
          <a:xfrm>
            <a:off x="7560000" y="3127320"/>
            <a:ext cx="2014920" cy="181548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7560000" y="5005800"/>
            <a:ext cx="2014920" cy="18115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5190840" y="1224000"/>
            <a:ext cx="2095920" cy="188460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5184000" y="3109680"/>
            <a:ext cx="2155680" cy="19292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5325840" y="5040000"/>
            <a:ext cx="1945080" cy="175500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9720000" y="5004000"/>
            <a:ext cx="1967040" cy="17773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9936000" y="3211200"/>
            <a:ext cx="2023200" cy="182772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9792000" y="1152000"/>
            <a:ext cx="2202480" cy="19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34560" y="1305000"/>
            <a:ext cx="10264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examine the sensitivity of the MEG and OPM sensor arrays to sources of different orientations, we computed the SVD of the N x 3-dimensional dipolar gain matrix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each location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(Huang et al. 2007):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13280" y="797760"/>
            <a:ext cx="494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Sensitivity of MEG and OPM to Source Orientation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47920" y="2859480"/>
            <a:ext cx="1949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53640" y="3521520"/>
            <a:ext cx="9765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= norm of the source topography squared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934560" y="4729320"/>
            <a:ext cx="11220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 derived from Shannon’s theory of communication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Quantifies the total information conveyed by the array per sample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Previously used to assess performance of various arrays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Kemppainen and Ilmoniemi, 1989; Nenonen et al., 2004; Schneiderman, 2014)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50080" y="4269600"/>
            <a:ext cx="182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4015440" y="5901480"/>
            <a:ext cx="3121560" cy="86472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426960" y="168840"/>
            <a:ext cx="2526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Metrics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4739040" y="1899720"/>
            <a:ext cx="4037040" cy="105192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7993440" y="6192000"/>
            <a:ext cx="10054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 : SNR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1266480" y="2414880"/>
            <a:ext cx="1302840" cy="1242360"/>
          </a:xfrm>
          <a:prstGeom prst="rect">
            <a:avLst/>
          </a:prstGeom>
          <a:ln>
            <a:noFill/>
          </a:ln>
        </p:spPr>
      </p:pic>
      <p:pic>
        <p:nvPicPr>
          <p:cNvPr id="254" name="Image 3" descr=""/>
          <p:cNvPicPr/>
          <p:nvPr/>
        </p:nvPicPr>
        <p:blipFill>
          <a:blip r:embed="rId2"/>
          <a:stretch/>
        </p:blipFill>
        <p:spPr>
          <a:xfrm>
            <a:off x="2799360" y="2237400"/>
            <a:ext cx="1503360" cy="1447560"/>
          </a:xfrm>
          <a:prstGeom prst="rect">
            <a:avLst/>
          </a:prstGeom>
          <a:ln>
            <a:noFill/>
          </a:ln>
        </p:spPr>
      </p:pic>
      <p:pic>
        <p:nvPicPr>
          <p:cNvPr id="255" name="Image 4" descr=""/>
          <p:cNvPicPr/>
          <p:nvPr/>
        </p:nvPicPr>
        <p:blipFill>
          <a:blip r:embed="rId3"/>
          <a:stretch/>
        </p:blipFill>
        <p:spPr>
          <a:xfrm>
            <a:off x="4601160" y="2364840"/>
            <a:ext cx="1233720" cy="1385640"/>
          </a:xfrm>
          <a:prstGeom prst="rect">
            <a:avLst/>
          </a:prstGeom>
          <a:ln>
            <a:noFill/>
          </a:ln>
        </p:spPr>
      </p:pic>
      <p:pic>
        <p:nvPicPr>
          <p:cNvPr id="256" name="Image 6" descr=""/>
          <p:cNvPicPr/>
          <p:nvPr/>
        </p:nvPicPr>
        <p:blipFill>
          <a:blip r:embed="rId4"/>
          <a:stretch/>
        </p:blipFill>
        <p:spPr>
          <a:xfrm>
            <a:off x="1217520" y="22320"/>
            <a:ext cx="1122120" cy="522000"/>
          </a:xfrm>
          <a:prstGeom prst="rect">
            <a:avLst/>
          </a:prstGeom>
          <a:ln>
            <a:noFill/>
          </a:ln>
        </p:spPr>
      </p:pic>
      <p:pic>
        <p:nvPicPr>
          <p:cNvPr id="257" name="Image 7" descr=""/>
          <p:cNvPicPr/>
          <p:nvPr/>
        </p:nvPicPr>
        <p:blipFill>
          <a:blip r:embed="rId5"/>
          <a:stretch/>
        </p:blipFill>
        <p:spPr>
          <a:xfrm>
            <a:off x="3257280" y="144720"/>
            <a:ext cx="350640" cy="426600"/>
          </a:xfrm>
          <a:prstGeom prst="rect">
            <a:avLst/>
          </a:prstGeom>
          <a:ln>
            <a:noFill/>
          </a:ln>
        </p:spPr>
      </p:pic>
      <p:pic>
        <p:nvPicPr>
          <p:cNvPr id="258" name="Image 8" descr=""/>
          <p:cNvPicPr/>
          <p:nvPr/>
        </p:nvPicPr>
        <p:blipFill>
          <a:blip r:embed="rId6"/>
          <a:stretch/>
        </p:blipFill>
        <p:spPr>
          <a:xfrm>
            <a:off x="4658040" y="147600"/>
            <a:ext cx="912600" cy="379080"/>
          </a:xfrm>
          <a:prstGeom prst="rect">
            <a:avLst/>
          </a:prstGeom>
          <a:ln>
            <a:noFill/>
          </a:ln>
        </p:spPr>
      </p:pic>
      <p:pic>
        <p:nvPicPr>
          <p:cNvPr id="259" name="Image 12" descr=""/>
          <p:cNvPicPr/>
          <p:nvPr/>
        </p:nvPicPr>
        <p:blipFill>
          <a:blip r:embed="rId7"/>
          <a:stretch/>
        </p:blipFill>
        <p:spPr>
          <a:xfrm>
            <a:off x="1266480" y="3822120"/>
            <a:ext cx="1302840" cy="1289520"/>
          </a:xfrm>
          <a:prstGeom prst="rect">
            <a:avLst/>
          </a:prstGeom>
          <a:ln>
            <a:noFill/>
          </a:ln>
        </p:spPr>
      </p:pic>
      <p:pic>
        <p:nvPicPr>
          <p:cNvPr id="260" name="Image 13" descr=""/>
          <p:cNvPicPr/>
          <p:nvPr/>
        </p:nvPicPr>
        <p:blipFill>
          <a:blip r:embed="rId8"/>
          <a:stretch/>
        </p:blipFill>
        <p:spPr>
          <a:xfrm>
            <a:off x="2921760" y="3867480"/>
            <a:ext cx="1258920" cy="1282680"/>
          </a:xfrm>
          <a:prstGeom prst="rect">
            <a:avLst/>
          </a:prstGeom>
          <a:ln>
            <a:noFill/>
          </a:ln>
        </p:spPr>
      </p:pic>
      <p:pic>
        <p:nvPicPr>
          <p:cNvPr id="261" name="Image 14" descr=""/>
          <p:cNvPicPr/>
          <p:nvPr/>
        </p:nvPicPr>
        <p:blipFill>
          <a:blip r:embed="rId9"/>
          <a:stretch/>
        </p:blipFill>
        <p:spPr>
          <a:xfrm>
            <a:off x="4752000" y="3715920"/>
            <a:ext cx="1429560" cy="1394640"/>
          </a:xfrm>
          <a:prstGeom prst="rect">
            <a:avLst/>
          </a:prstGeom>
          <a:ln>
            <a:noFill/>
          </a:ln>
        </p:spPr>
      </p:pic>
      <p:pic>
        <p:nvPicPr>
          <p:cNvPr id="262" name="Image 15" descr=""/>
          <p:cNvPicPr/>
          <p:nvPr/>
        </p:nvPicPr>
        <p:blipFill>
          <a:blip r:embed="rId10"/>
          <a:stretch/>
        </p:blipFill>
        <p:spPr>
          <a:xfrm>
            <a:off x="1262880" y="5250600"/>
            <a:ext cx="1447920" cy="1501560"/>
          </a:xfrm>
          <a:prstGeom prst="rect">
            <a:avLst/>
          </a:prstGeom>
          <a:ln>
            <a:noFill/>
          </a:ln>
        </p:spPr>
      </p:pic>
      <p:pic>
        <p:nvPicPr>
          <p:cNvPr id="263" name="Image 16" descr=""/>
          <p:cNvPicPr/>
          <p:nvPr/>
        </p:nvPicPr>
        <p:blipFill>
          <a:blip r:embed="rId11"/>
          <a:stretch/>
        </p:blipFill>
        <p:spPr>
          <a:xfrm>
            <a:off x="2937240" y="5310720"/>
            <a:ext cx="1366200" cy="1352160"/>
          </a:xfrm>
          <a:prstGeom prst="rect">
            <a:avLst/>
          </a:prstGeom>
          <a:ln>
            <a:noFill/>
          </a:ln>
        </p:spPr>
      </p:pic>
      <p:pic>
        <p:nvPicPr>
          <p:cNvPr id="264" name="Image 17" descr=""/>
          <p:cNvPicPr/>
          <p:nvPr/>
        </p:nvPicPr>
        <p:blipFill>
          <a:blip r:embed="rId12"/>
          <a:stretch/>
        </p:blipFill>
        <p:spPr>
          <a:xfrm>
            <a:off x="4582440" y="5221080"/>
            <a:ext cx="1409400" cy="144180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68400" y="275616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53640" y="4223160"/>
            <a:ext cx="1346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99000" y="568296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6113160" y="0"/>
            <a:ext cx="6077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69" name="Image 35" descr=""/>
          <p:cNvPicPr/>
          <p:nvPr/>
        </p:nvPicPr>
        <p:blipFill>
          <a:blip r:embed="rId13"/>
          <a:stretch/>
        </p:blipFill>
        <p:spPr>
          <a:xfrm>
            <a:off x="1105200" y="817920"/>
            <a:ext cx="1464120" cy="1516320"/>
          </a:xfrm>
          <a:prstGeom prst="rect">
            <a:avLst/>
          </a:prstGeom>
          <a:ln>
            <a:noFill/>
          </a:ln>
        </p:spPr>
      </p:pic>
      <p:pic>
        <p:nvPicPr>
          <p:cNvPr id="270" name="Image 36" descr=""/>
          <p:cNvPicPr/>
          <p:nvPr/>
        </p:nvPicPr>
        <p:blipFill>
          <a:blip r:embed="rId14"/>
          <a:stretch/>
        </p:blipFill>
        <p:spPr>
          <a:xfrm>
            <a:off x="2680560" y="960120"/>
            <a:ext cx="1579680" cy="1346400"/>
          </a:xfrm>
          <a:prstGeom prst="rect">
            <a:avLst/>
          </a:prstGeom>
          <a:ln>
            <a:noFill/>
          </a:ln>
        </p:spPr>
      </p:pic>
      <p:pic>
        <p:nvPicPr>
          <p:cNvPr id="271" name="Image 37" descr=""/>
          <p:cNvPicPr/>
          <p:nvPr/>
        </p:nvPicPr>
        <p:blipFill>
          <a:blip r:embed="rId15"/>
          <a:stretch/>
        </p:blipFill>
        <p:spPr>
          <a:xfrm>
            <a:off x="4515480" y="946440"/>
            <a:ext cx="1244160" cy="137196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27000" y="1360800"/>
            <a:ext cx="1211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722160" y="52596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2656080" y="53892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4583880" y="55476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7892280" y="300960"/>
            <a:ext cx="2114640" cy="153396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7885800" y="1764000"/>
            <a:ext cx="2121120" cy="168876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7866360" y="3444480"/>
            <a:ext cx="2279160" cy="17002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7877880" y="5154480"/>
            <a:ext cx="2267640" cy="172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1" descr=""/>
          <p:cNvPicPr/>
          <p:nvPr/>
        </p:nvPicPr>
        <p:blipFill>
          <a:blip r:embed="rId1"/>
          <a:stretch/>
        </p:blipFill>
        <p:spPr>
          <a:xfrm>
            <a:off x="3515400" y="3168000"/>
            <a:ext cx="4691520" cy="351648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437040" y="216000"/>
            <a:ext cx="4169880" cy="31669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6768000" y="191160"/>
            <a:ext cx="4305960" cy="319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775800" y="41796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4" name="Image 3" descr=""/>
          <p:cNvPicPr/>
          <p:nvPr/>
        </p:nvPicPr>
        <p:blipFill>
          <a:blip r:embed="rId1"/>
          <a:stretch/>
        </p:blipFill>
        <p:spPr>
          <a:xfrm>
            <a:off x="2047680" y="1805400"/>
            <a:ext cx="7805520" cy="200628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1372320" y="3825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219440" y="384552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476172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665280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10800000" y="2184120"/>
            <a:ext cx="541440" cy="119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20960" y="180360"/>
            <a:ext cx="254304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-432000" y="6312600"/>
            <a:ext cx="3681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168000" y="6336000"/>
            <a:ext cx="1055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5424840" y="6312600"/>
            <a:ext cx="1055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9128520" y="6336000"/>
            <a:ext cx="3975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27720" y="4680000"/>
            <a:ext cx="2336400" cy="175212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2639880" y="4680000"/>
            <a:ext cx="2304360" cy="172800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4848120" y="4680000"/>
            <a:ext cx="2304000" cy="17280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4"/>
          <a:stretch/>
        </p:blipFill>
        <p:spPr>
          <a:xfrm>
            <a:off x="9936000" y="4752000"/>
            <a:ext cx="2207880" cy="16560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5"/>
          <a:stretch/>
        </p:blipFill>
        <p:spPr>
          <a:xfrm>
            <a:off x="7488000" y="1190880"/>
            <a:ext cx="2088000" cy="14011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6"/>
          <a:stretch/>
        </p:blipFill>
        <p:spPr>
          <a:xfrm>
            <a:off x="7560000" y="3027960"/>
            <a:ext cx="2093760" cy="136404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7"/>
          <a:stretch/>
        </p:blipFill>
        <p:spPr>
          <a:xfrm>
            <a:off x="7407720" y="4727880"/>
            <a:ext cx="2240280" cy="1680120"/>
          </a:xfrm>
          <a:prstGeom prst="rect">
            <a:avLst/>
          </a:prstGeom>
          <a:ln>
            <a:noFill/>
          </a:ln>
        </p:spPr>
      </p:pic>
      <p:sp>
        <p:nvSpPr>
          <p:cNvPr id="302" name="TextShape 6"/>
          <p:cNvSpPr txBox="1"/>
          <p:nvPr/>
        </p:nvSpPr>
        <p:spPr>
          <a:xfrm>
            <a:off x="7992000" y="6408000"/>
            <a:ext cx="102816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8"/>
          <a:stretch/>
        </p:blipFill>
        <p:spPr>
          <a:xfrm>
            <a:off x="11664000" y="27360"/>
            <a:ext cx="523440" cy="9806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9"/>
          <a:stretch/>
        </p:blipFill>
        <p:spPr>
          <a:xfrm>
            <a:off x="9720000" y="1008000"/>
            <a:ext cx="2448000" cy="16272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10"/>
          <a:stretch/>
        </p:blipFill>
        <p:spPr>
          <a:xfrm>
            <a:off x="9864000" y="3003120"/>
            <a:ext cx="2232000" cy="146088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11"/>
          <a:stretch/>
        </p:blipFill>
        <p:spPr>
          <a:xfrm>
            <a:off x="72000" y="1252440"/>
            <a:ext cx="2160000" cy="148356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12"/>
          <a:stretch/>
        </p:blipFill>
        <p:spPr>
          <a:xfrm>
            <a:off x="108000" y="2891520"/>
            <a:ext cx="2196000" cy="146448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13"/>
          <a:stretch/>
        </p:blipFill>
        <p:spPr>
          <a:xfrm>
            <a:off x="2736000" y="1208520"/>
            <a:ext cx="2160000" cy="145548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14"/>
          <a:stretch/>
        </p:blipFill>
        <p:spPr>
          <a:xfrm>
            <a:off x="2664000" y="2933640"/>
            <a:ext cx="2232000" cy="153036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15"/>
          <a:stretch/>
        </p:blipFill>
        <p:spPr>
          <a:xfrm>
            <a:off x="5040000" y="1152000"/>
            <a:ext cx="2260080" cy="151200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16"/>
          <a:stretch/>
        </p:blipFill>
        <p:spPr>
          <a:xfrm>
            <a:off x="5072760" y="2961360"/>
            <a:ext cx="2199240" cy="150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 1" descr=""/>
          <p:cNvPicPr/>
          <p:nvPr/>
        </p:nvPicPr>
        <p:blipFill>
          <a:blip r:embed="rId1"/>
          <a:stretch/>
        </p:blipFill>
        <p:spPr>
          <a:xfrm>
            <a:off x="815760" y="1300320"/>
            <a:ext cx="10450080" cy="5398200"/>
          </a:xfrm>
          <a:prstGeom prst="rect">
            <a:avLst/>
          </a:prstGeom>
          <a:ln>
            <a:noFill/>
          </a:ln>
        </p:spPr>
      </p:pic>
      <p:sp>
        <p:nvSpPr>
          <p:cNvPr id="313" name="CustomShape 1"/>
          <p:cNvSpPr/>
          <p:nvPr/>
        </p:nvSpPr>
        <p:spPr>
          <a:xfrm>
            <a:off x="554040" y="36504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807200" y="1235520"/>
            <a:ext cx="300528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Itot_opmn  = 560.2602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Itot_opmt1 = 439.31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Itot_opmt2 = 433.88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Itot_squid = 246.94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478440" y="584280"/>
            <a:ext cx="236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781560" y="3168000"/>
            <a:ext cx="10593360" cy="143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99040" y="475920"/>
            <a:ext cx="10935720" cy="56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first insights on the added value of Helium OPM compared to SQUIDs</a:t>
            </a:r>
            <a:endParaRPr b="0" lang="fr-FR" sz="2800" spc="-1" strike="noStrike">
              <a:latin typeface="Arial"/>
            </a:endParaRPr>
          </a:p>
          <a:p>
            <a:pPr lvl="1" marL="8002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SQUIDs by using simulated data in a first step</a:t>
            </a:r>
            <a:endParaRPr b="0" lang="fr-FR" sz="24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an adult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child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baby headmodel</a:t>
            </a:r>
            <a:endParaRPr b="0" lang="fr-FR" sz="2000" spc="-1" strike="noStrike">
              <a:latin typeface="Arial"/>
            </a:endParaRPr>
          </a:p>
          <a:p>
            <a:pPr lvl="2" marL="12574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fœtus</a:t>
            </a:r>
            <a:endParaRPr b="0" lang="fr-FR" sz="2000" spc="-1" strike="noStrike">
              <a:latin typeface="Arial"/>
            </a:endParaRPr>
          </a:p>
          <a:p>
            <a:pPr lvl="1" marL="8002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 on real measurements (in Brussels)</a:t>
            </a:r>
            <a:endParaRPr b="0" lang="fr-FR" sz="24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Demonstrate the operability of the MEG Helium OPM 5 sensors system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6424920" y="349200"/>
            <a:ext cx="5166000" cy="650772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288000" y="1957320"/>
            <a:ext cx="63489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is interfaced with the DICOM converter from SPM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288000" y="2520000"/>
            <a:ext cx="10654200" cy="5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Once you have your MRI volume in the Brainstorm database,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the segmentation with CAT12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144000" y="216000"/>
            <a:ext cx="514476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 rot="21597600">
            <a:off x="8423640" y="617400"/>
            <a:ext cx="2805840" cy="298044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8424000" y="3790800"/>
            <a:ext cx="2806920" cy="302364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1224360" y="648000"/>
            <a:ext cx="2878560" cy="280692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4"/>
          <a:stretch/>
        </p:blipFill>
        <p:spPr>
          <a:xfrm>
            <a:off x="1296000" y="3727440"/>
            <a:ext cx="2734920" cy="3039480"/>
          </a:xfrm>
          <a:prstGeom prst="rect">
            <a:avLst/>
          </a:prstGeom>
          <a:ln>
            <a:noFill/>
          </a:ln>
        </p:spPr>
      </p:pic>
      <p:sp>
        <p:nvSpPr>
          <p:cNvPr id="329" name="Line 1"/>
          <p:cNvSpPr/>
          <p:nvPr/>
        </p:nvSpPr>
        <p:spPr>
          <a:xfrm>
            <a:off x="4608000" y="3384000"/>
            <a:ext cx="3024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"/>
          <p:cNvSpPr/>
          <p:nvPr/>
        </p:nvSpPr>
        <p:spPr>
          <a:xfrm>
            <a:off x="1224000" y="-7200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5904000" y="2808000"/>
            <a:ext cx="6750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cm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1937160" y="2016000"/>
            <a:ext cx="3533760" cy="3417480"/>
          </a:xfrm>
          <a:prstGeom prst="rect">
            <a:avLst/>
          </a:prstGeom>
          <a:ln>
            <a:noFill/>
          </a:ln>
        </p:spPr>
      </p:pic>
      <p:sp>
        <p:nvSpPr>
          <p:cNvPr id="333" name="Line 1"/>
          <p:cNvSpPr/>
          <p:nvPr/>
        </p:nvSpPr>
        <p:spPr>
          <a:xfrm flipH="1">
            <a:off x="1368000" y="4608000"/>
            <a:ext cx="1296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2"/>
          <p:cNvSpPr/>
          <p:nvPr/>
        </p:nvSpPr>
        <p:spPr>
          <a:xfrm flipH="1">
            <a:off x="4752000" y="3024000"/>
            <a:ext cx="122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6696000" y="2226240"/>
            <a:ext cx="3690000" cy="3244680"/>
          </a:xfrm>
          <a:prstGeom prst="rect">
            <a:avLst/>
          </a:prstGeom>
          <a:ln>
            <a:noFill/>
          </a:ln>
        </p:spPr>
      </p:pic>
      <p:sp>
        <p:nvSpPr>
          <p:cNvPr id="336" name="Line 3"/>
          <p:cNvSpPr/>
          <p:nvPr/>
        </p:nvSpPr>
        <p:spPr>
          <a:xfrm flipH="1" flipV="1">
            <a:off x="5832000" y="3960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4"/>
          <p:cNvSpPr/>
          <p:nvPr/>
        </p:nvSpPr>
        <p:spPr>
          <a:xfrm flipH="1" flipV="1">
            <a:off x="9720000" y="4104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1246680" y="1656000"/>
            <a:ext cx="4008240" cy="398772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6492960" y="1728000"/>
            <a:ext cx="4593960" cy="355572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9152280" y="1800000"/>
            <a:ext cx="3158640" cy="324288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70200" y="1872000"/>
            <a:ext cx="2952720" cy="309492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3"/>
          <a:stretch/>
        </p:blipFill>
        <p:spPr>
          <a:xfrm>
            <a:off x="2952000" y="1944000"/>
            <a:ext cx="3133800" cy="319572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4"/>
          <a:stretch/>
        </p:blipFill>
        <p:spPr>
          <a:xfrm>
            <a:off x="6120000" y="1872000"/>
            <a:ext cx="2958480" cy="310680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5"/>
          <a:stretch/>
        </p:blipFill>
        <p:spPr>
          <a:xfrm>
            <a:off x="10666080" y="199800"/>
            <a:ext cx="1356840" cy="1527120"/>
          </a:xfrm>
          <a:prstGeom prst="rect">
            <a:avLst/>
          </a:prstGeom>
          <a:ln>
            <a:noFill/>
          </a:ln>
        </p:spPr>
      </p:pic>
      <p:sp>
        <p:nvSpPr>
          <p:cNvPr id="347" name="Line 1"/>
          <p:cNvSpPr/>
          <p:nvPr/>
        </p:nvSpPr>
        <p:spPr>
          <a:xfrm flipH="1" flipV="1">
            <a:off x="10872000" y="1584000"/>
            <a:ext cx="288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Line 2"/>
          <p:cNvSpPr/>
          <p:nvPr/>
        </p:nvSpPr>
        <p:spPr>
          <a:xfrm flipV="1">
            <a:off x="11232000" y="1656000"/>
            <a:ext cx="50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"/>
          <p:cNvSpPr/>
          <p:nvPr/>
        </p:nvSpPr>
        <p:spPr>
          <a:xfrm>
            <a:off x="-15336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287064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5832000" y="547200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8630640" y="552024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29760" y="81360"/>
            <a:ext cx="10181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3888000" y="3744000"/>
            <a:ext cx="4058640" cy="300528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6984000" y="718920"/>
            <a:ext cx="4174920" cy="309600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2122920" y="775080"/>
            <a:ext cx="3852000" cy="287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744840" y="432000"/>
            <a:ext cx="4032000" cy="305532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6412320" y="494280"/>
            <a:ext cx="3954600" cy="296064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3672000" y="3546000"/>
            <a:ext cx="4308120" cy="307692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329760" y="81360"/>
            <a:ext cx="10181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781560" y="1459800"/>
            <a:ext cx="1090188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781560" y="3168000"/>
            <a:ext cx="10593360" cy="143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4"/>
          <p:cNvSpPr/>
          <p:nvPr/>
        </p:nvSpPr>
        <p:spPr>
          <a:xfrm>
            <a:off x="6336000" y="1459800"/>
            <a:ext cx="4318920" cy="483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76200" y="366120"/>
            <a:ext cx="1157436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 topographies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367" name="Picture 5_0" descr=""/>
          <p:cNvPicPr/>
          <p:nvPr/>
        </p:nvPicPr>
        <p:blipFill>
          <a:blip r:embed="rId1"/>
          <a:stretch/>
        </p:blipFill>
        <p:spPr>
          <a:xfrm>
            <a:off x="1710360" y="1345680"/>
            <a:ext cx="5722200" cy="649080"/>
          </a:xfrm>
          <a:prstGeom prst="rect">
            <a:avLst/>
          </a:prstGeom>
          <a:ln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7092360" y="1921320"/>
            <a:ext cx="172656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Geselowitz 1970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369" name="Picture 7_0" descr=""/>
          <p:cNvPicPr/>
          <p:nvPr/>
        </p:nvPicPr>
        <p:blipFill>
          <a:blip r:embed="rId2"/>
          <a:stretch/>
        </p:blipFill>
        <p:spPr>
          <a:xfrm>
            <a:off x="1691640" y="2342520"/>
            <a:ext cx="1388880" cy="176040"/>
          </a:xfrm>
          <a:prstGeom prst="rect">
            <a:avLst/>
          </a:prstGeom>
          <a:ln>
            <a:noFill/>
          </a:ln>
        </p:spPr>
      </p:pic>
      <p:pic>
        <p:nvPicPr>
          <p:cNvPr id="370" name="Picture 8_0" descr=""/>
          <p:cNvPicPr/>
          <p:nvPr/>
        </p:nvPicPr>
        <p:blipFill>
          <a:blip r:embed="rId3"/>
          <a:stretch/>
        </p:blipFill>
        <p:spPr>
          <a:xfrm>
            <a:off x="177480" y="3247560"/>
            <a:ext cx="2197080" cy="1647000"/>
          </a:xfrm>
          <a:prstGeom prst="rect">
            <a:avLst/>
          </a:prstGeom>
          <a:ln>
            <a:noFill/>
          </a:ln>
        </p:spPr>
      </p:pic>
      <p:pic>
        <p:nvPicPr>
          <p:cNvPr id="371" name="Picture 9_0" descr=""/>
          <p:cNvPicPr/>
          <p:nvPr/>
        </p:nvPicPr>
        <p:blipFill>
          <a:blip r:embed="rId4"/>
          <a:stretch/>
        </p:blipFill>
        <p:spPr>
          <a:xfrm>
            <a:off x="2553480" y="3247560"/>
            <a:ext cx="2197080" cy="1647000"/>
          </a:xfrm>
          <a:prstGeom prst="rect">
            <a:avLst/>
          </a:prstGeom>
          <a:ln>
            <a:noFill/>
          </a:ln>
        </p:spPr>
      </p:pic>
      <p:pic>
        <p:nvPicPr>
          <p:cNvPr id="372" name="Picture 10_0" descr=""/>
          <p:cNvPicPr/>
          <p:nvPr/>
        </p:nvPicPr>
        <p:blipFill>
          <a:blip r:embed="rId5"/>
          <a:stretch/>
        </p:blipFill>
        <p:spPr>
          <a:xfrm>
            <a:off x="4999680" y="3174480"/>
            <a:ext cx="2198880" cy="164808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448360" y="3888000"/>
            <a:ext cx="4302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4752360" y="3870720"/>
            <a:ext cx="2142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 flipH="1">
            <a:off x="1654560" y="2520000"/>
            <a:ext cx="862560" cy="86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6" name="CustomShape 6"/>
          <p:cNvSpPr/>
          <p:nvPr/>
        </p:nvSpPr>
        <p:spPr>
          <a:xfrm>
            <a:off x="2027880" y="2564640"/>
            <a:ext cx="3586680" cy="81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7" name="CustomShape 7"/>
          <p:cNvSpPr/>
          <p:nvPr/>
        </p:nvSpPr>
        <p:spPr>
          <a:xfrm>
            <a:off x="3024000" y="2564640"/>
            <a:ext cx="502560" cy="81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011240" y="1987200"/>
            <a:ext cx="10201680" cy="29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yes you can do this with openmeeg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https://openmeeg.github.io/tutorial.html#om-gain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would need to zero either of the matrices Source2MEGMat or Head2MEGMat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the note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read the matrix in matlab, put only zeros and save it back using om_xxx functions in brainstorm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1008000" y="1384920"/>
            <a:ext cx="198972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Alexandre 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475920"/>
            <a:ext cx="10935720" cy="56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hypotheses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three measurement axes OPM can bring more information than SQUID, notably for radial sources (classically not recorded by MEG SQUID but recorded in EEG)</a:t>
            </a:r>
            <a:endParaRPr b="0" lang="fr-FR" sz="28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decrease of the sensor-scalp distance (OPM are placed over the scalp) will improve the MEG signal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144000" y="342720"/>
            <a:ext cx="1582920" cy="1655640"/>
          </a:xfrm>
          <a:prstGeom prst="rect">
            <a:avLst/>
          </a:prstGeom>
          <a:ln>
            <a:noFill/>
          </a:ln>
        </p:spPr>
      </p:pic>
      <p:sp>
        <p:nvSpPr>
          <p:cNvPr id="381" name="CustomShape 1"/>
          <p:cNvSpPr/>
          <p:nvPr/>
        </p:nvSpPr>
        <p:spPr>
          <a:xfrm>
            <a:off x="792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2"/>
          <p:cNvSpPr/>
          <p:nvPr/>
        </p:nvSpPr>
        <p:spPr>
          <a:xfrm>
            <a:off x="0" y="39240"/>
            <a:ext cx="264240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2"/>
          <a:stretch/>
        </p:blipFill>
        <p:spPr>
          <a:xfrm>
            <a:off x="11678040" y="5760360"/>
            <a:ext cx="513000" cy="1084320"/>
          </a:xfrm>
          <a:prstGeom prst="rect">
            <a:avLst/>
          </a:prstGeom>
          <a:ln>
            <a:noFill/>
          </a:ln>
        </p:spPr>
      </p:pic>
      <p:pic>
        <p:nvPicPr>
          <p:cNvPr id="384" name="" descr=""/>
          <p:cNvPicPr/>
          <p:nvPr/>
        </p:nvPicPr>
        <p:blipFill>
          <a:blip r:embed="rId3"/>
          <a:stretch/>
        </p:blipFill>
        <p:spPr>
          <a:xfrm>
            <a:off x="3312000" y="1372320"/>
            <a:ext cx="1449000" cy="141516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4"/>
          <a:stretch/>
        </p:blipFill>
        <p:spPr>
          <a:xfrm>
            <a:off x="8391240" y="4654440"/>
            <a:ext cx="1509480" cy="146448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8526240" y="6940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5"/>
          <a:stretch/>
        </p:blipFill>
        <p:spPr>
          <a:xfrm>
            <a:off x="5082120" y="4610160"/>
            <a:ext cx="1555920" cy="1508760"/>
          </a:xfrm>
          <a:prstGeom prst="rect">
            <a:avLst/>
          </a:prstGeom>
          <a:ln>
            <a:noFill/>
          </a:ln>
        </p:spPr>
      </p:pic>
      <p:sp>
        <p:nvSpPr>
          <p:cNvPr id="388" name="CustomShape 4"/>
          <p:cNvSpPr/>
          <p:nvPr/>
        </p:nvSpPr>
        <p:spPr>
          <a:xfrm>
            <a:off x="5195520" y="721080"/>
            <a:ext cx="1558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(2cm)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6"/>
          <a:stretch/>
        </p:blipFill>
        <p:spPr>
          <a:xfrm>
            <a:off x="10083240" y="4649760"/>
            <a:ext cx="1491120" cy="1469160"/>
          </a:xfrm>
          <a:prstGeom prst="rect">
            <a:avLst/>
          </a:prstGeom>
          <a:ln>
            <a:noFill/>
          </a:ln>
        </p:spPr>
      </p:pic>
      <p:sp>
        <p:nvSpPr>
          <p:cNvPr id="390" name="CustomShape 5"/>
          <p:cNvSpPr/>
          <p:nvPr/>
        </p:nvSpPr>
        <p:spPr>
          <a:xfrm>
            <a:off x="10197000" y="6724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7"/>
          <a:stretch/>
        </p:blipFill>
        <p:spPr>
          <a:xfrm>
            <a:off x="6760080" y="4610160"/>
            <a:ext cx="1449000" cy="1492560"/>
          </a:xfrm>
          <a:prstGeom prst="rect">
            <a:avLst/>
          </a:prstGeom>
          <a:ln>
            <a:noFill/>
          </a:ln>
        </p:spPr>
      </p:pic>
      <p:sp>
        <p:nvSpPr>
          <p:cNvPr id="392" name="CustomShape 6"/>
          <p:cNvSpPr/>
          <p:nvPr/>
        </p:nvSpPr>
        <p:spPr>
          <a:xfrm>
            <a:off x="7101720" y="69408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8"/>
          <a:stretch/>
        </p:blipFill>
        <p:spPr>
          <a:xfrm>
            <a:off x="3493080" y="4610160"/>
            <a:ext cx="1521360" cy="146952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9"/>
          <a:stretch/>
        </p:blipFill>
        <p:spPr>
          <a:xfrm>
            <a:off x="5154120" y="1306440"/>
            <a:ext cx="1479960" cy="146124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10"/>
          <a:stretch/>
        </p:blipFill>
        <p:spPr>
          <a:xfrm>
            <a:off x="8393760" y="1276560"/>
            <a:ext cx="1502640" cy="147312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11"/>
          <a:stretch/>
        </p:blipFill>
        <p:spPr>
          <a:xfrm>
            <a:off x="6849360" y="1346040"/>
            <a:ext cx="1415880" cy="140364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12"/>
          <a:stretch/>
        </p:blipFill>
        <p:spPr>
          <a:xfrm>
            <a:off x="10018440" y="1306440"/>
            <a:ext cx="1525680" cy="150876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13"/>
          <a:stretch/>
        </p:blipFill>
        <p:spPr>
          <a:xfrm>
            <a:off x="5124600" y="2881800"/>
            <a:ext cx="1588320" cy="157428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14"/>
          <a:stretch/>
        </p:blipFill>
        <p:spPr>
          <a:xfrm>
            <a:off x="3372480" y="3013200"/>
            <a:ext cx="1514160" cy="146916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15"/>
          <a:stretch/>
        </p:blipFill>
        <p:spPr>
          <a:xfrm>
            <a:off x="6755760" y="2881800"/>
            <a:ext cx="1643760" cy="161892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16"/>
          <a:stretch/>
        </p:blipFill>
        <p:spPr>
          <a:xfrm>
            <a:off x="8468280" y="2921400"/>
            <a:ext cx="1549080" cy="153468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17"/>
          <a:stretch/>
        </p:blipFill>
        <p:spPr>
          <a:xfrm>
            <a:off x="10078920" y="3067200"/>
            <a:ext cx="1388520" cy="1323360"/>
          </a:xfrm>
          <a:prstGeom prst="rect">
            <a:avLst/>
          </a:prstGeom>
          <a:ln>
            <a:noFill/>
          </a:ln>
        </p:spPr>
      </p:pic>
      <p:sp>
        <p:nvSpPr>
          <p:cNvPr id="403" name="CustomShape 7"/>
          <p:cNvSpPr/>
          <p:nvPr/>
        </p:nvSpPr>
        <p:spPr>
          <a:xfrm>
            <a:off x="3614040" y="82836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04" name="CustomShape 8"/>
          <p:cNvSpPr/>
          <p:nvPr/>
        </p:nvSpPr>
        <p:spPr>
          <a:xfrm>
            <a:off x="2304360" y="1949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5" name="CustomShape 9"/>
          <p:cNvSpPr/>
          <p:nvPr/>
        </p:nvSpPr>
        <p:spPr>
          <a:xfrm>
            <a:off x="2304360" y="3677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6" name="CustomShape 10"/>
          <p:cNvSpPr/>
          <p:nvPr/>
        </p:nvSpPr>
        <p:spPr>
          <a:xfrm>
            <a:off x="2376000" y="533052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144000" y="315720"/>
            <a:ext cx="2014920" cy="184320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93636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"/>
          <p:cNvSpPr/>
          <p:nvPr/>
        </p:nvSpPr>
        <p:spPr>
          <a:xfrm>
            <a:off x="339120" y="72000"/>
            <a:ext cx="261180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2"/>
          <a:stretch/>
        </p:blipFill>
        <p:spPr>
          <a:xfrm>
            <a:off x="8631000" y="3979800"/>
            <a:ext cx="1535040" cy="1246320"/>
          </a:xfrm>
          <a:prstGeom prst="rect">
            <a:avLst/>
          </a:prstGeom>
          <a:ln>
            <a:noFill/>
          </a:ln>
        </p:spPr>
      </p:pic>
      <p:sp>
        <p:nvSpPr>
          <p:cNvPr id="411" name="CustomShape 3"/>
          <p:cNvSpPr/>
          <p:nvPr/>
        </p:nvSpPr>
        <p:spPr>
          <a:xfrm>
            <a:off x="865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3"/>
          <a:stretch/>
        </p:blipFill>
        <p:spPr>
          <a:xfrm>
            <a:off x="5321880" y="3950640"/>
            <a:ext cx="1535040" cy="126540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5382360" y="105624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4"/>
          <a:stretch/>
        </p:blipFill>
        <p:spPr>
          <a:xfrm>
            <a:off x="11678040" y="5760360"/>
            <a:ext cx="513000" cy="108432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5"/>
          <a:stretch/>
        </p:blipFill>
        <p:spPr>
          <a:xfrm>
            <a:off x="10225800" y="3979800"/>
            <a:ext cx="1535040" cy="1275120"/>
          </a:xfrm>
          <a:prstGeom prst="rect">
            <a:avLst/>
          </a:prstGeom>
          <a:ln>
            <a:noFill/>
          </a:ln>
        </p:spPr>
      </p:pic>
      <p:sp>
        <p:nvSpPr>
          <p:cNvPr id="416" name="CustomShape 5"/>
          <p:cNvSpPr/>
          <p:nvPr/>
        </p:nvSpPr>
        <p:spPr>
          <a:xfrm>
            <a:off x="1054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6"/>
          <a:stretch/>
        </p:blipFill>
        <p:spPr>
          <a:xfrm>
            <a:off x="6976800" y="4011480"/>
            <a:ext cx="1471320" cy="1204560"/>
          </a:xfrm>
          <a:prstGeom prst="rect">
            <a:avLst/>
          </a:prstGeom>
          <a:ln>
            <a:noFill/>
          </a:ln>
        </p:spPr>
      </p:pic>
      <p:sp>
        <p:nvSpPr>
          <p:cNvPr id="418" name="CustomShape 6"/>
          <p:cNvSpPr/>
          <p:nvPr/>
        </p:nvSpPr>
        <p:spPr>
          <a:xfrm>
            <a:off x="6931080" y="1056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7"/>
          <a:stretch/>
        </p:blipFill>
        <p:spPr>
          <a:xfrm>
            <a:off x="3816000" y="4011840"/>
            <a:ext cx="1458720" cy="120420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8"/>
          <a:stretch/>
        </p:blipFill>
        <p:spPr>
          <a:xfrm>
            <a:off x="3883320" y="1612080"/>
            <a:ext cx="1437480" cy="118260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9"/>
          <a:stretch/>
        </p:blipFill>
        <p:spPr>
          <a:xfrm>
            <a:off x="5380920" y="1612080"/>
            <a:ext cx="1476000" cy="119340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10"/>
          <a:stretch/>
        </p:blipFill>
        <p:spPr>
          <a:xfrm>
            <a:off x="8512200" y="1558440"/>
            <a:ext cx="1476000" cy="124236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11"/>
          <a:stretch/>
        </p:blipFill>
        <p:spPr>
          <a:xfrm>
            <a:off x="6976080" y="1593000"/>
            <a:ext cx="1428840" cy="114804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12"/>
          <a:stretch/>
        </p:blipFill>
        <p:spPr>
          <a:xfrm>
            <a:off x="10284840" y="1544400"/>
            <a:ext cx="1594080" cy="130428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13"/>
          <a:stretch/>
        </p:blipFill>
        <p:spPr>
          <a:xfrm>
            <a:off x="5407920" y="2688120"/>
            <a:ext cx="1449000" cy="1204200"/>
          </a:xfrm>
          <a:prstGeom prst="rect">
            <a:avLst/>
          </a:prstGeom>
          <a:ln>
            <a:noFill/>
          </a:ln>
        </p:spPr>
      </p:pic>
      <p:pic>
        <p:nvPicPr>
          <p:cNvPr id="426" name="" descr=""/>
          <p:cNvPicPr/>
          <p:nvPr/>
        </p:nvPicPr>
        <p:blipFill>
          <a:blip r:embed="rId14"/>
          <a:stretch/>
        </p:blipFill>
        <p:spPr>
          <a:xfrm>
            <a:off x="3883320" y="2806560"/>
            <a:ext cx="1378440" cy="1118160"/>
          </a:xfrm>
          <a:prstGeom prst="rect">
            <a:avLst/>
          </a:prstGeom>
          <a:ln>
            <a:noFill/>
          </a:ln>
        </p:spPr>
      </p:pic>
      <p:pic>
        <p:nvPicPr>
          <p:cNvPr id="427" name="" descr=""/>
          <p:cNvPicPr/>
          <p:nvPr/>
        </p:nvPicPr>
        <p:blipFill>
          <a:blip r:embed="rId15"/>
          <a:stretch/>
        </p:blipFill>
        <p:spPr>
          <a:xfrm>
            <a:off x="7046640" y="2769120"/>
            <a:ext cx="1405440" cy="115200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16"/>
          <a:stretch/>
        </p:blipFill>
        <p:spPr>
          <a:xfrm>
            <a:off x="8631000" y="2801880"/>
            <a:ext cx="1357920" cy="112824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17"/>
          <a:stretch/>
        </p:blipFill>
        <p:spPr>
          <a:xfrm>
            <a:off x="10371240" y="2849760"/>
            <a:ext cx="1271520" cy="1051200"/>
          </a:xfrm>
          <a:prstGeom prst="rect">
            <a:avLst/>
          </a:prstGeom>
          <a:ln>
            <a:noFill/>
          </a:ln>
        </p:spPr>
      </p:pic>
      <p:sp>
        <p:nvSpPr>
          <p:cNvPr id="430" name="CustomShape 7"/>
          <p:cNvSpPr/>
          <p:nvPr/>
        </p:nvSpPr>
        <p:spPr>
          <a:xfrm>
            <a:off x="4118040" y="1152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2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3" name="CustomShape 10"/>
          <p:cNvSpPr/>
          <p:nvPr/>
        </p:nvSpPr>
        <p:spPr>
          <a:xfrm>
            <a:off x="2736000" y="460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880" cy="1590120"/>
          </a:xfrm>
          <a:prstGeom prst="rect">
            <a:avLst/>
          </a:prstGeom>
          <a:ln>
            <a:noFill/>
          </a:ln>
        </p:spPr>
      </p:pic>
      <p:sp>
        <p:nvSpPr>
          <p:cNvPr id="435" name="CustomShape 1"/>
          <p:cNvSpPr/>
          <p:nvPr/>
        </p:nvSpPr>
        <p:spPr>
          <a:xfrm>
            <a:off x="360000" y="72000"/>
            <a:ext cx="1831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936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720" cy="1224360"/>
          </a:xfrm>
          <a:prstGeom prst="rect">
            <a:avLst/>
          </a:prstGeom>
          <a:ln>
            <a:noFill/>
          </a:ln>
        </p:spPr>
      </p:pic>
      <p:sp>
        <p:nvSpPr>
          <p:cNvPr id="438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600" cy="123552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960" cy="869760"/>
          </a:xfrm>
          <a:prstGeom prst="rect">
            <a:avLst/>
          </a:prstGeom>
          <a:ln>
            <a:noFill/>
          </a:ln>
        </p:spPr>
      </p:pic>
      <p:sp>
        <p:nvSpPr>
          <p:cNvPr id="441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160" cy="1212120"/>
          </a:xfrm>
          <a:prstGeom prst="rect">
            <a:avLst/>
          </a:prstGeom>
          <a:ln>
            <a:noFill/>
          </a:ln>
        </p:spPr>
      </p:pic>
      <p:sp>
        <p:nvSpPr>
          <p:cNvPr id="443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200" cy="1270080"/>
          </a:xfrm>
          <a:prstGeom prst="rect">
            <a:avLst/>
          </a:prstGeom>
          <a:ln>
            <a:noFill/>
          </a:ln>
        </p:spPr>
      </p:pic>
      <p:sp>
        <p:nvSpPr>
          <p:cNvPr id="445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640" cy="1321920"/>
          </a:xfrm>
          <a:prstGeom prst="rect">
            <a:avLst/>
          </a:prstGeom>
          <a:ln>
            <a:noFill/>
          </a:ln>
        </p:spPr>
      </p:pic>
      <p:pic>
        <p:nvPicPr>
          <p:cNvPr id="447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480" cy="132228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920" cy="130284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520" cy="1316160"/>
          </a:xfrm>
          <a:prstGeom prst="rect">
            <a:avLst/>
          </a:prstGeom>
          <a:ln>
            <a:noFill/>
          </a:ln>
        </p:spPr>
      </p:pic>
      <p:pic>
        <p:nvPicPr>
          <p:cNvPr id="450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120" cy="123516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520" cy="120564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13"/>
          <a:stretch/>
        </p:blipFill>
        <p:spPr>
          <a:xfrm>
            <a:off x="5787000" y="2930400"/>
            <a:ext cx="1549080" cy="131616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14"/>
          <a:stretch/>
        </p:blipFill>
        <p:spPr>
          <a:xfrm>
            <a:off x="4104000" y="2936160"/>
            <a:ext cx="1518480" cy="128736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15"/>
          <a:stretch/>
        </p:blipFill>
        <p:spPr>
          <a:xfrm>
            <a:off x="7417800" y="2953440"/>
            <a:ext cx="1570320" cy="132588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16"/>
          <a:stretch/>
        </p:blipFill>
        <p:spPr>
          <a:xfrm>
            <a:off x="9050400" y="2988000"/>
            <a:ext cx="1521720" cy="129312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17"/>
          <a:stretch/>
        </p:blipFill>
        <p:spPr>
          <a:xfrm>
            <a:off x="10615680" y="3045960"/>
            <a:ext cx="1432440" cy="1235160"/>
          </a:xfrm>
          <a:prstGeom prst="rect">
            <a:avLst/>
          </a:prstGeom>
          <a:ln>
            <a:noFill/>
          </a:ln>
        </p:spPr>
      </p:pic>
      <p:sp>
        <p:nvSpPr>
          <p:cNvPr id="457" name="CustomShape 7"/>
          <p:cNvSpPr/>
          <p:nvPr/>
        </p:nvSpPr>
        <p:spPr>
          <a:xfrm>
            <a:off x="4464000" y="1008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58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9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0" name="CustomShape 10"/>
          <p:cNvSpPr/>
          <p:nvPr/>
        </p:nvSpPr>
        <p:spPr>
          <a:xfrm>
            <a:off x="2736360" y="496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6408360" y="3600000"/>
            <a:ext cx="3255120" cy="287928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2"/>
          <a:stretch/>
        </p:blipFill>
        <p:spPr>
          <a:xfrm>
            <a:off x="9781920" y="4872600"/>
            <a:ext cx="513360" cy="124668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3"/>
          <a:stretch/>
        </p:blipFill>
        <p:spPr>
          <a:xfrm>
            <a:off x="1368000" y="3600000"/>
            <a:ext cx="3343320" cy="295128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4"/>
          <a:stretch/>
        </p:blipFill>
        <p:spPr>
          <a:xfrm>
            <a:off x="4680000" y="5040000"/>
            <a:ext cx="484560" cy="118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880" cy="1590120"/>
          </a:xfrm>
          <a:prstGeom prst="rect">
            <a:avLst/>
          </a:prstGeom>
          <a:ln>
            <a:noFill/>
          </a:ln>
        </p:spPr>
      </p:pic>
      <p:sp>
        <p:nvSpPr>
          <p:cNvPr id="466" name="CustomShape 1"/>
          <p:cNvSpPr/>
          <p:nvPr/>
        </p:nvSpPr>
        <p:spPr>
          <a:xfrm>
            <a:off x="360000" y="72000"/>
            <a:ext cx="1831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936000" y="360360"/>
            <a:ext cx="646560" cy="57456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720" cy="122436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600" cy="1235520"/>
          </a:xfrm>
          <a:prstGeom prst="rect">
            <a:avLst/>
          </a:prstGeom>
          <a:ln>
            <a:noFill/>
          </a:ln>
        </p:spPr>
      </p:pic>
      <p:pic>
        <p:nvPicPr>
          <p:cNvPr id="471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960" cy="869760"/>
          </a:xfrm>
          <a:prstGeom prst="rect">
            <a:avLst/>
          </a:prstGeom>
          <a:ln>
            <a:noFill/>
          </a:ln>
        </p:spPr>
      </p:pic>
      <p:sp>
        <p:nvSpPr>
          <p:cNvPr id="472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5160" cy="1212120"/>
          </a:xfrm>
          <a:prstGeom prst="rect">
            <a:avLst/>
          </a:prstGeom>
          <a:ln>
            <a:noFill/>
          </a:ln>
        </p:spPr>
      </p:pic>
      <p:sp>
        <p:nvSpPr>
          <p:cNvPr id="474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2200" cy="1270080"/>
          </a:xfrm>
          <a:prstGeom prst="rect">
            <a:avLst/>
          </a:prstGeom>
          <a:ln>
            <a:noFill/>
          </a:ln>
        </p:spPr>
      </p:pic>
      <p:sp>
        <p:nvSpPr>
          <p:cNvPr id="476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640" cy="1321920"/>
          </a:xfrm>
          <a:prstGeom prst="rect">
            <a:avLst/>
          </a:prstGeom>
          <a:ln>
            <a:noFill/>
          </a:ln>
        </p:spPr>
      </p:pic>
      <p:pic>
        <p:nvPicPr>
          <p:cNvPr id="478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480" cy="1322280"/>
          </a:xfrm>
          <a:prstGeom prst="rect">
            <a:avLst/>
          </a:prstGeom>
          <a:ln>
            <a:noFill/>
          </a:ln>
        </p:spPr>
      </p:pic>
      <p:pic>
        <p:nvPicPr>
          <p:cNvPr id="479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920" cy="1302840"/>
          </a:xfrm>
          <a:prstGeom prst="rect">
            <a:avLst/>
          </a:prstGeom>
          <a:ln>
            <a:noFill/>
          </a:ln>
        </p:spPr>
      </p:pic>
      <p:pic>
        <p:nvPicPr>
          <p:cNvPr id="480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520" cy="1316160"/>
          </a:xfrm>
          <a:prstGeom prst="rect">
            <a:avLst/>
          </a:prstGeom>
          <a:ln>
            <a:noFill/>
          </a:ln>
        </p:spPr>
      </p:pic>
      <p:pic>
        <p:nvPicPr>
          <p:cNvPr id="481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6120" cy="1235160"/>
          </a:xfrm>
          <a:prstGeom prst="rect">
            <a:avLst/>
          </a:prstGeom>
          <a:ln>
            <a:noFill/>
          </a:ln>
        </p:spPr>
      </p:pic>
      <p:pic>
        <p:nvPicPr>
          <p:cNvPr id="482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520" cy="1205640"/>
          </a:xfrm>
          <a:prstGeom prst="rect">
            <a:avLst/>
          </a:prstGeom>
          <a:ln>
            <a:noFill/>
          </a:ln>
        </p:spPr>
      </p:pic>
      <p:pic>
        <p:nvPicPr>
          <p:cNvPr id="483" name="" descr=""/>
          <p:cNvPicPr/>
          <p:nvPr/>
        </p:nvPicPr>
        <p:blipFill>
          <a:blip r:embed="rId13"/>
          <a:stretch/>
        </p:blipFill>
        <p:spPr>
          <a:xfrm>
            <a:off x="5643000" y="2930400"/>
            <a:ext cx="1549080" cy="1316160"/>
          </a:xfrm>
          <a:prstGeom prst="rect">
            <a:avLst/>
          </a:prstGeom>
          <a:ln>
            <a:noFill/>
          </a:ln>
        </p:spPr>
      </p:pic>
      <p:pic>
        <p:nvPicPr>
          <p:cNvPr id="484" name="" descr=""/>
          <p:cNvPicPr/>
          <p:nvPr/>
        </p:nvPicPr>
        <p:blipFill>
          <a:blip r:embed="rId14"/>
          <a:stretch/>
        </p:blipFill>
        <p:spPr>
          <a:xfrm>
            <a:off x="3960000" y="2936160"/>
            <a:ext cx="1518480" cy="1287360"/>
          </a:xfrm>
          <a:prstGeom prst="rect">
            <a:avLst/>
          </a:prstGeom>
          <a:ln>
            <a:noFill/>
          </a:ln>
        </p:spPr>
      </p:pic>
      <p:pic>
        <p:nvPicPr>
          <p:cNvPr id="485" name="" descr=""/>
          <p:cNvPicPr/>
          <p:nvPr/>
        </p:nvPicPr>
        <p:blipFill>
          <a:blip r:embed="rId15"/>
          <a:stretch/>
        </p:blipFill>
        <p:spPr>
          <a:xfrm>
            <a:off x="7273800" y="2953440"/>
            <a:ext cx="1570320" cy="1325880"/>
          </a:xfrm>
          <a:prstGeom prst="rect">
            <a:avLst/>
          </a:prstGeom>
          <a:ln>
            <a:noFill/>
          </a:ln>
        </p:spPr>
      </p:pic>
      <p:pic>
        <p:nvPicPr>
          <p:cNvPr id="486" name="" descr=""/>
          <p:cNvPicPr/>
          <p:nvPr/>
        </p:nvPicPr>
        <p:blipFill>
          <a:blip r:embed="rId16"/>
          <a:stretch/>
        </p:blipFill>
        <p:spPr>
          <a:xfrm>
            <a:off x="8906400" y="2988000"/>
            <a:ext cx="1521720" cy="1293120"/>
          </a:xfrm>
          <a:prstGeom prst="rect">
            <a:avLst/>
          </a:prstGeom>
          <a:ln>
            <a:noFill/>
          </a:ln>
        </p:spPr>
      </p:pic>
      <p:sp>
        <p:nvSpPr>
          <p:cNvPr id="487" name="CustomShape 7"/>
          <p:cNvSpPr/>
          <p:nvPr/>
        </p:nvSpPr>
        <p:spPr>
          <a:xfrm>
            <a:off x="4464000" y="1008000"/>
            <a:ext cx="77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88" name="CustomShape 8"/>
          <p:cNvSpPr/>
          <p:nvPr/>
        </p:nvSpPr>
        <p:spPr>
          <a:xfrm>
            <a:off x="2808360" y="2021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9" name="CustomShape 9"/>
          <p:cNvSpPr/>
          <p:nvPr/>
        </p:nvSpPr>
        <p:spPr>
          <a:xfrm>
            <a:off x="2736360" y="3173400"/>
            <a:ext cx="790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0" name="CustomShape 10"/>
          <p:cNvSpPr/>
          <p:nvPr/>
        </p:nvSpPr>
        <p:spPr>
          <a:xfrm>
            <a:off x="2736360" y="4968000"/>
            <a:ext cx="7909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7"/>
          <a:stretch/>
        </p:blipFill>
        <p:spPr>
          <a:xfrm>
            <a:off x="10451880" y="3024000"/>
            <a:ext cx="1427400" cy="1262520"/>
          </a:xfrm>
          <a:prstGeom prst="rect">
            <a:avLst/>
          </a:prstGeom>
          <a:ln>
            <a:noFill/>
          </a:ln>
        </p:spPr>
      </p:pic>
      <p:pic>
        <p:nvPicPr>
          <p:cNvPr id="492" name="" descr=""/>
          <p:cNvPicPr/>
          <p:nvPr/>
        </p:nvPicPr>
        <p:blipFill>
          <a:blip r:embed="rId18"/>
          <a:stretch/>
        </p:blipFill>
        <p:spPr>
          <a:xfrm>
            <a:off x="11747160" y="3138120"/>
            <a:ext cx="444240" cy="107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288000" y="97200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TPx: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0,47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0,92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3528360" y="100800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TPy: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1,0056 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6624000" y="106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TPz: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0,83 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0,76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0,23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0,79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0,75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288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PVx: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3,72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1,10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2,94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1,93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7" name="CustomShape 5"/>
          <p:cNvSpPr/>
          <p:nvPr/>
        </p:nvSpPr>
        <p:spPr>
          <a:xfrm>
            <a:off x="3816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PVy: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1,04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0,94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2,80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2,15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8" name="CustomShape 6"/>
          <p:cNvSpPr/>
          <p:nvPr/>
        </p:nvSpPr>
        <p:spPr>
          <a:xfrm>
            <a:off x="6696360" y="4121280"/>
            <a:ext cx="21589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PVz: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3,90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0,67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1,11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3,15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2,97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1296000" y="2088000"/>
            <a:ext cx="2158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0,98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0,46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6336000" y="2033280"/>
            <a:ext cx="2158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PV: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4,08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0,93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0,97</a:t>
            </a:r>
            <a:endParaRPr b="0" lang="fr-FR" sz="1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2,46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6787440" y="3950640"/>
            <a:ext cx="2503440" cy="187668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948320" y="3947400"/>
            <a:ext cx="2518920" cy="188820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38360" y="245880"/>
            <a:ext cx="10947960" cy="11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Theory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65680" y="1009440"/>
            <a:ext cx="985320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at the sensors is related to the amplitudes of the current dipoles as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65680" y="3505680"/>
            <a:ext cx="4496760" cy="18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Matrix      is the lead-field matrix</a:t>
            </a:r>
            <a:endParaRPr b="0" lang="fr-FR" sz="1800" spc="-1" strike="noStrike">
              <a:latin typeface="Arial"/>
            </a:endParaRPr>
          </a:p>
          <a:p>
            <a:pPr lvl="1" marL="62820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Calibri"/>
                <a:ea typeface="DejaVu Sans"/>
              </a:rPr>
              <a:t>Columns: source topographies</a:t>
            </a:r>
            <a:endParaRPr b="0" lang="fr-FR" sz="1679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3"/>
          <a:stretch/>
        </p:blipFill>
        <p:spPr>
          <a:xfrm>
            <a:off x="5155200" y="2355480"/>
            <a:ext cx="979560" cy="306720"/>
          </a:xfrm>
          <a:prstGeom prst="rect">
            <a:avLst/>
          </a:prstGeom>
          <a:ln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4"/>
          <a:stretch/>
        </p:blipFill>
        <p:spPr>
          <a:xfrm>
            <a:off x="2293920" y="3556080"/>
            <a:ext cx="171000" cy="18612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231880" y="3505680"/>
            <a:ext cx="5786640" cy="18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endParaRPr b="0" lang="fr-FR" sz="1800" spc="-1" strike="noStrike">
              <a:latin typeface="Arial"/>
            </a:endParaRPr>
          </a:p>
          <a:p>
            <a:pPr lvl="1" marL="628200" indent="-341280">
              <a:lnSpc>
                <a:spcPct val="10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Georgia"/>
                <a:ea typeface="MS PGothic"/>
              </a:rPr>
              <a:t>Rows: sensor lead fields (sensitivity patterns)</a:t>
            </a:r>
            <a:endParaRPr b="0" lang="fr-FR" sz="1679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084320" y="3429000"/>
            <a:ext cx="9934560" cy="2343240"/>
          </a:xfrm>
          <a:prstGeom prst="rect">
            <a:avLst/>
          </a:prstGeom>
          <a:noFill/>
          <a:ln w="19080">
            <a:solidFill>
              <a:srgbClr val="ffc000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78520" y="2098800"/>
            <a:ext cx="1132920" cy="595080"/>
          </a:xfrm>
          <a:prstGeom prst="rect">
            <a:avLst/>
          </a:prstGeom>
          <a:noFill/>
          <a:ln w="38160">
            <a:solidFill>
              <a:srgbClr val="a5a5a5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8435520" y="430920"/>
            <a:ext cx="2388960" cy="179064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8065440" y="2337120"/>
            <a:ext cx="1720440" cy="137916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68360" y="264960"/>
            <a:ext cx="8205480" cy="9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9280" y="1261440"/>
            <a:ext cx="7099200" cy="34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Uses Brainstorm software and MNE python codes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models from MRIs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current distribution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- 10 242 dipoles per hemisphere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of the OPM arrays</a:t>
            </a:r>
            <a:endParaRPr b="0" lang="fr-FR" sz="20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Lead-field matrix computation by using OpenMEEG (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Gramfort, 2010)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Three-shell realistic model: brain, skull and scalp</a:t>
            </a:r>
            <a:endParaRPr b="0" lang="fr-FR" sz="2000" spc="-1" strike="noStrike">
              <a:latin typeface="Arial"/>
            </a:endParaRPr>
          </a:p>
          <a:p>
            <a:pPr marL="2376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- 5 120 triangles per surface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7640280" y="3776040"/>
            <a:ext cx="2570760" cy="128448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4"/>
          <a:stretch/>
        </p:blipFill>
        <p:spPr>
          <a:xfrm>
            <a:off x="10013760" y="3678480"/>
            <a:ext cx="1734480" cy="145620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5"/>
          <a:stretch/>
        </p:blipFill>
        <p:spPr>
          <a:xfrm>
            <a:off x="9974880" y="2201760"/>
            <a:ext cx="1734480" cy="14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98720" y="5440320"/>
            <a:ext cx="3974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position of the SQUID helmet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46" name="Image 6" descr=""/>
          <p:cNvPicPr/>
          <p:nvPr/>
        </p:nvPicPr>
        <p:blipFill>
          <a:blip r:embed="rId1"/>
          <a:stretch/>
        </p:blipFill>
        <p:spPr>
          <a:xfrm>
            <a:off x="263160" y="1353960"/>
            <a:ext cx="3846240" cy="4084560"/>
          </a:xfrm>
          <a:prstGeom prst="rect">
            <a:avLst/>
          </a:prstGeom>
          <a:ln>
            <a:noFill/>
          </a:ln>
        </p:spPr>
      </p:pic>
      <p:pic>
        <p:nvPicPr>
          <p:cNvPr id="147" name="Image 7" descr=""/>
          <p:cNvPicPr/>
          <p:nvPr/>
        </p:nvPicPr>
        <p:blipFill>
          <a:blip r:embed="rId2"/>
          <a:stretch/>
        </p:blipFill>
        <p:spPr>
          <a:xfrm>
            <a:off x="5275800" y="1192320"/>
            <a:ext cx="4162680" cy="440784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472000" y="5567760"/>
            <a:ext cx="4968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Adjusted position of the SQUID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 flipH="1">
            <a:off x="3528000" y="2448000"/>
            <a:ext cx="1296000" cy="57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 flipH="1" flipV="1">
            <a:off x="8568000" y="3672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H="1" flipV="1">
            <a:off x="4824000" y="3528000"/>
            <a:ext cx="93600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7"/>
          <p:cNvSpPr/>
          <p:nvPr/>
        </p:nvSpPr>
        <p:spPr>
          <a:xfrm flipH="1">
            <a:off x="432000" y="4320000"/>
            <a:ext cx="720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7520" y="175680"/>
            <a:ext cx="6531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98720" y="544032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positions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55" name="Image 1" descr=""/>
          <p:cNvPicPr/>
          <p:nvPr/>
        </p:nvPicPr>
        <p:blipFill>
          <a:blip r:embed="rId1"/>
          <a:stretch/>
        </p:blipFill>
        <p:spPr>
          <a:xfrm>
            <a:off x="781920" y="1387440"/>
            <a:ext cx="3498840" cy="4051080"/>
          </a:xfrm>
          <a:prstGeom prst="rect">
            <a:avLst/>
          </a:prstGeom>
          <a:ln>
            <a:noFill/>
          </a:ln>
        </p:spPr>
      </p:pic>
      <p:pic>
        <p:nvPicPr>
          <p:cNvPr id="156" name="Image 3" descr=""/>
          <p:cNvPicPr/>
          <p:nvPr/>
        </p:nvPicPr>
        <p:blipFill>
          <a:blip r:embed="rId2"/>
          <a:stretch/>
        </p:blipFill>
        <p:spPr>
          <a:xfrm>
            <a:off x="5610960" y="1527120"/>
            <a:ext cx="4962240" cy="391140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7168320" y="5419800"/>
            <a:ext cx="2473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Orientations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1" descr=""/>
          <p:cNvPicPr/>
          <p:nvPr/>
        </p:nvPicPr>
        <p:blipFill>
          <a:blip r:embed="rId1"/>
          <a:stretch/>
        </p:blipFill>
        <p:spPr>
          <a:xfrm>
            <a:off x="380520" y="2640960"/>
            <a:ext cx="2967480" cy="36039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011040" y="628524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0" name="Image 3" descr=""/>
          <p:cNvPicPr/>
          <p:nvPr/>
        </p:nvPicPr>
        <p:blipFill>
          <a:blip r:embed="rId2"/>
          <a:stretch/>
        </p:blipFill>
        <p:spPr>
          <a:xfrm>
            <a:off x="3576240" y="2685600"/>
            <a:ext cx="2619000" cy="3515040"/>
          </a:xfrm>
          <a:prstGeom prst="rect">
            <a:avLst/>
          </a:prstGeom>
          <a:ln>
            <a:noFill/>
          </a:ln>
        </p:spPr>
      </p:pic>
      <p:pic>
        <p:nvPicPr>
          <p:cNvPr id="161" name="Image 4" descr=""/>
          <p:cNvPicPr/>
          <p:nvPr/>
        </p:nvPicPr>
        <p:blipFill>
          <a:blip r:embed="rId3"/>
          <a:stretch/>
        </p:blipFill>
        <p:spPr>
          <a:xfrm>
            <a:off x="9577440" y="2865600"/>
            <a:ext cx="2607480" cy="3417840"/>
          </a:xfrm>
          <a:prstGeom prst="rect">
            <a:avLst/>
          </a:prstGeom>
          <a:ln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4"/>
          <a:stretch/>
        </p:blipFill>
        <p:spPr>
          <a:xfrm>
            <a:off x="6723720" y="2699640"/>
            <a:ext cx="2540880" cy="34866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80" y="632376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466760" y="632376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393560" y="63414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33960" y="187200"/>
            <a:ext cx="202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24960" y="828720"/>
            <a:ext cx="7775280" cy="33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OPM</a:t>
            </a:r>
            <a:endParaRPr b="0" lang="fr-FR" sz="19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 integration points</a:t>
            </a:r>
            <a:endParaRPr b="0" lang="fr-FR" sz="18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SQUIDs</a:t>
            </a:r>
            <a:endParaRPr b="0" lang="fr-FR" sz="19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Models from Brainstorm software </a:t>
            </a:r>
            <a:endParaRPr b="0" lang="fr-FR" sz="1800" spc="-1" strike="noStrike">
              <a:latin typeface="Arial"/>
            </a:endParaRPr>
          </a:p>
          <a:p>
            <a:pPr lvl="1" marL="580680" indent="-341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Magnetometer: 4 integration points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8712000" y="720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9216000" y="1008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 flipV="1">
            <a:off x="900000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 flipV="1">
            <a:off x="957600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 flipH="1" flipV="1">
            <a:off x="900000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9216000" y="792360"/>
            <a:ext cx="142560" cy="14256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0224000" y="792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728000" y="1044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 flipV="1">
            <a:off x="1051200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 flipV="1">
            <a:off x="1108800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 flipH="1">
            <a:off x="1051200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10728000" y="828360"/>
            <a:ext cx="142560" cy="14256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 flipH="1">
            <a:off x="864000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1080000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1043964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873720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5615640" y="72000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6119640" y="100800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V="1">
            <a:off x="619164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66532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 descr=""/>
          <p:cNvPicPr/>
          <p:nvPr/>
        </p:nvPicPr>
        <p:blipFill>
          <a:blip r:embed="rId1"/>
          <a:stretch/>
        </p:blipFill>
        <p:spPr>
          <a:xfrm>
            <a:off x="390240" y="2143800"/>
            <a:ext cx="2808360" cy="3471840"/>
          </a:xfrm>
          <a:prstGeom prst="rect">
            <a:avLst/>
          </a:prstGeom>
          <a:ln>
            <a:noFill/>
          </a:ln>
        </p:spPr>
      </p:pic>
      <p:pic>
        <p:nvPicPr>
          <p:cNvPr id="189" name="Image 2" descr=""/>
          <p:cNvPicPr/>
          <p:nvPr/>
        </p:nvPicPr>
        <p:blipFill>
          <a:blip r:embed="rId2"/>
          <a:stretch/>
        </p:blipFill>
        <p:spPr>
          <a:xfrm>
            <a:off x="4677120" y="1968480"/>
            <a:ext cx="2809800" cy="3715920"/>
          </a:xfrm>
          <a:prstGeom prst="rect">
            <a:avLst/>
          </a:prstGeom>
          <a:ln>
            <a:noFill/>
          </a:ln>
        </p:spPr>
      </p:pic>
      <p:pic>
        <p:nvPicPr>
          <p:cNvPr id="190" name="Image 3" descr=""/>
          <p:cNvPicPr/>
          <p:nvPr/>
        </p:nvPicPr>
        <p:blipFill>
          <a:blip r:embed="rId3"/>
          <a:stretch/>
        </p:blipFill>
        <p:spPr>
          <a:xfrm>
            <a:off x="8627040" y="2031480"/>
            <a:ext cx="2963880" cy="387144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094640" y="5865480"/>
            <a:ext cx="3680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244800" y="5888160"/>
            <a:ext cx="3974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00000" y="595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00000" y="63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55760" y="417960"/>
            <a:ext cx="2148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712360" y="720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9216360" y="1008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8"/>
          <p:cNvSpPr/>
          <p:nvPr/>
        </p:nvSpPr>
        <p:spPr>
          <a:xfrm flipV="1">
            <a:off x="900036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957636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H="1" flipV="1">
            <a:off x="900036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9216360" y="792360"/>
            <a:ext cx="142560" cy="14256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10224360" y="79236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10728360" y="104436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4"/>
          <p:cNvSpPr/>
          <p:nvPr/>
        </p:nvSpPr>
        <p:spPr>
          <a:xfrm flipV="1">
            <a:off x="1051236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5"/>
          <p:cNvSpPr/>
          <p:nvPr/>
        </p:nvSpPr>
        <p:spPr>
          <a:xfrm flipV="1">
            <a:off x="1108836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6"/>
          <p:cNvSpPr/>
          <p:nvPr/>
        </p:nvSpPr>
        <p:spPr>
          <a:xfrm flipH="1">
            <a:off x="1051236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10728360" y="828360"/>
            <a:ext cx="142560" cy="14256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8"/>
          <p:cNvSpPr/>
          <p:nvPr/>
        </p:nvSpPr>
        <p:spPr>
          <a:xfrm flipH="1">
            <a:off x="864036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9"/>
          <p:cNvSpPr/>
          <p:nvPr/>
        </p:nvSpPr>
        <p:spPr>
          <a:xfrm>
            <a:off x="1080036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1044000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73756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5616000" y="720000"/>
            <a:ext cx="1150560" cy="7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120000" y="1008000"/>
            <a:ext cx="142560" cy="14256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4"/>
          <p:cNvSpPr/>
          <p:nvPr/>
        </p:nvSpPr>
        <p:spPr>
          <a:xfrm flipV="1">
            <a:off x="619200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5"/>
          <p:cNvSpPr/>
          <p:nvPr/>
        </p:nvSpPr>
        <p:spPr>
          <a:xfrm>
            <a:off x="566568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22929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2019-04-23T13:15:59Z</dcterms:created>
  <dc:creator>Julien</dc:creator>
  <dc:description/>
  <dc:language>fr-FR</dc:language>
  <cp:lastModifiedBy/>
  <dcterms:modified xsi:type="dcterms:W3CDTF">2021-02-16T16:08:13Z</dcterms:modified>
  <cp:revision>408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